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6" r:id="rId3"/>
    <p:sldId id="277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73" r:id="rId18"/>
    <p:sldId id="269" r:id="rId19"/>
    <p:sldId id="270" r:id="rId20"/>
    <p:sldId id="272" r:id="rId21"/>
    <p:sldId id="274" r:id="rId22"/>
    <p:sldId id="275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  <a:srgbClr val="FFFF99"/>
    <a:srgbClr val="006600"/>
    <a:srgbClr val="000066"/>
    <a:srgbClr val="00FF00"/>
    <a:srgbClr val="CC33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581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BE18F-8323-4043-9995-8870BF56BEC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0F043-F35A-45EA-B83B-5452816B411B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ECFEE-FAC0-42D6-8837-F81B64B1A7FD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BEF95-FC50-4516-A949-C5BB63C5DDC0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83436-A682-4469-8034-0C291DE29C4F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F833B-5C50-4F43-97E1-6BD567EA7AE7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17E5E-C7E5-4E9F-8D7A-93B6BBCC3CBA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B8152-A6E8-427D-B4A4-BA7AE9857393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DC3D7-58DC-4F8B-AF15-CBE073DB8255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53D05-5215-489A-869B-DF0387597DBF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E7E0D-C4E9-4CB7-802F-B9B0D230CE57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1A307-526E-4BFD-9CBD-4EF2D8BF899A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5BC3C-6B37-44CF-81EC-659D469B2B80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40C7A-3C62-40C6-95B4-03D287F86619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B87B3-A1B4-4907-BF3C-E1EDF7F07F8C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5A5AB-14A4-4EE3-83B9-DFDA1E9219D3}" type="slidenum">
              <a:rPr lang="tr-TR" altLang="tr-TR"/>
              <a:pPr/>
              <a:t>22</a:t>
            </a:fld>
            <a:endParaRPr lang="tr-TR" altLang="tr-T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55B6E-9D57-4A80-8F33-41F39A5B93A8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93749-B907-4663-A519-94A34A88D602}" type="slidenum">
              <a:rPr lang="tr-TR" altLang="tr-TR"/>
              <a:pPr/>
              <a:t>24</a:t>
            </a:fld>
            <a:endParaRPr lang="tr-TR" altLang="tr-T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2BE02-2B9D-4DDC-98F1-239EECEEF83C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F79A4-BB46-43AF-BF2F-E6EB15ED586A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FB04E-2784-43B0-9E72-7AB2961AB4AC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E0B8E-0CCD-4E1A-A1AB-87B818F52ED5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59B50-33DC-4200-B3A2-C995B07ED74F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29E05-C2A9-47D0-B0DF-BDB3C315D3F3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87F9C-2B3F-41E3-86B6-BDA374DF22F6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56F91-5E51-43FB-855C-984F995526A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76447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E13FF-AE49-4BB2-8AA1-55DFB4449DE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93806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2712B-583E-45DA-8836-E1C144E6AA9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84184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16A39-FBFA-4FDC-8564-5CE217A561C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871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7A7C5-4350-4455-9395-35A418F67E5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7735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9BA6C-B772-4883-9A3A-32880609B8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17675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D859-04FB-4B5D-83B9-F41AAEB03BA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2798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7AE91-F2C0-49F7-B2DC-50D20815F6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37057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24DF2-8727-41A6-A617-09F1889B577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4233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9DAFB-E392-44D0-B246-BD72952CA7A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96085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66DDB-47A5-4B37-844A-FCBA42836C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93966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C2A226-FCFA-4EC1-A0A1-27091622590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jpeg"/><Relationship Id="rId5" Type="http://schemas.openxmlformats.org/officeDocument/2006/relationships/oleObject" Target="../embeddings/oleObject10.bin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audio" Target="../media/audio5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2.bin"/><Relationship Id="rId4" Type="http://schemas.openxmlformats.org/officeDocument/2006/relationships/audio" Target="../media/audio4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2743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tr-T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1472" y="642918"/>
            <a:ext cx="8077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4000" b="1" dirty="0">
                <a:solidFill>
                  <a:srgbClr val="FFFF00"/>
                </a:solidFill>
                <a:latin typeface="Verdana" panose="020B0604030504040204" pitchFamily="34" charset="0"/>
              </a:rPr>
              <a:t>SINAVLARDA YAŞANAN KAYGISININ AZALTILMASINA YÖNELİK </a:t>
            </a:r>
          </a:p>
          <a:p>
            <a:pPr algn="ctr"/>
            <a:r>
              <a:rPr lang="tr-TR" altLang="tr-TR" sz="4000" b="1" dirty="0">
                <a:solidFill>
                  <a:srgbClr val="CC3300"/>
                </a:solidFill>
                <a:latin typeface="Verdana" panose="020B0604030504040204" pitchFamily="34" charset="0"/>
              </a:rPr>
              <a:t>VELİLERE ÖNERİLER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344863" y="289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pic>
        <p:nvPicPr>
          <p:cNvPr id="36865" name="Picture 1" descr="D:\BEN\LOGO\okular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643314"/>
            <a:ext cx="4714876" cy="2652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1484313"/>
            <a:ext cx="850741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Gere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inden fazla fedakarl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ktan kaç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 ve bunlar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hat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rlatmay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Örne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in bir y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 boyunca eve misafir ça</a:t>
            </a:r>
            <a:r>
              <a:rPr lang="tr-TR" altLang="tr-TR" b="1">
                <a:latin typeface="Verdana" panose="020B0604030504040204" pitchFamily="34" charset="0"/>
              </a:rPr>
              <a:t>ğı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rmamak, evde televizyonu açmamak gibi. </a:t>
            </a: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Öğ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renci bu durumu ailemin bu</a:t>
            </a:r>
            <a:r>
              <a:rPr lang="tr-TR" altLang="tr-T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fedakarl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klar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na yan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t vermek zorunday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 biçiminde dü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ünerek daha fazla kayg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lanabilir. </a:t>
            </a:r>
            <a:endParaRPr lang="tr-TR" altLang="tr-TR">
              <a:latin typeface="Verdana" panose="020B0604030504040204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308850" y="4437063"/>
          <a:ext cx="1519238" cy="2128837"/>
        </p:xfrm>
        <a:graphic>
          <a:graphicData uri="http://schemas.openxmlformats.org/presentationml/2006/ole">
            <p:oleObj spid="_x0000_s8196" name="Clip" r:id="rId5" imgW="4579545" imgH="641588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NL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934200" y="3733800"/>
          <a:ext cx="2209800" cy="3124200"/>
        </p:xfrm>
        <a:graphic>
          <a:graphicData uri="http://schemas.openxmlformats.org/presentationml/2006/ole">
            <p:oleObj spid="_x0000_s9221" name="Clip" r:id="rId5" imgW="4046538" imgH="3352800" progId="">
              <p:embed/>
            </p:oleObj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549275"/>
            <a:ext cx="80645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200">
                <a:cs typeface="Times New Roman" panose="02020603050405020304" pitchFamily="18" charset="0"/>
              </a:rPr>
              <a:t/>
            </a:r>
            <a:br>
              <a:rPr lang="tr-TR" altLang="tr-TR" sz="1200">
                <a:cs typeface="Times New Roman" panose="02020603050405020304" pitchFamily="18" charset="0"/>
              </a:rPr>
            </a:b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Çocu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 s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navlara haz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rlanan baz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aileler kendi ya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amlar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bir kenara b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rakarak çocuklar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için u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ra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maya ba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lamaktad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rlar.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 Kendi hayatınızı unutmayın.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tr-TR" altLang="tr-T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tr-TR" altLang="tr-TR" b="1"/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Örneğin,</a:t>
            </a:r>
            <a:r>
              <a:rPr lang="tr-TR" altLang="tr-TR"/>
              <a:t> </a:t>
            </a:r>
            <a:r>
              <a:rPr lang="tr-TR" altLang="tr-TR" b="1">
                <a:latin typeface="Verdana" panose="020B0604030504040204" pitchFamily="34" charset="0"/>
              </a:rPr>
              <a:t>ç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ocu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una daha fazla yard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mc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olmak için annenin i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inden ayr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lmas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, annenin çocu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unu 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nav salonlar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 kap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nda beklemesi. </a:t>
            </a: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tr-TR" altLang="tr-TR" b="1">
              <a:latin typeface="Verdana" panose="020B0604030504040204" pitchFamily="34" charset="0"/>
            </a:endParaRPr>
          </a:p>
          <a:p>
            <a:endParaRPr lang="tr-TR" altLang="tr-TR">
              <a:latin typeface="Verdana" panose="020B0604030504040204" pitchFamily="34" charset="0"/>
            </a:endParaRPr>
          </a:p>
        </p:txBody>
      </p:sp>
      <p:pic>
        <p:nvPicPr>
          <p:cNvPr id="9220" name="Picture 4" descr="j03449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196056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ATLAM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ayvan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292600"/>
            <a:ext cx="3635375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8313" y="1196975"/>
            <a:ext cx="82296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200">
                <a:cs typeface="Times New Roman" panose="02020603050405020304" pitchFamily="18" charset="0"/>
              </a:rPr>
              <a:t/>
            </a:r>
            <a:br>
              <a:rPr lang="tr-TR" altLang="tr-TR" sz="1200">
                <a:cs typeface="Times New Roman" panose="02020603050405020304" pitchFamily="18" charset="0"/>
              </a:rPr>
            </a:b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unuzdan beklentilerinizde gerçekçi olmaya çal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ışı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tr-TR" altLang="tr-T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tr-TR" altLang="tr-TR" b="1"/>
              <a:t>*</a:t>
            </a:r>
            <a:r>
              <a:rPr lang="tr-TR" altLang="tr-TR"/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Örne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in, sözel </a:t>
            </a:r>
            <a:r>
              <a:rPr lang="tr-TR" altLang="tr-TR" b="1">
                <a:latin typeface="Verdana" panose="020B0604030504040204" pitchFamily="34" charset="0"/>
              </a:rPr>
              <a:t>yeteneği olan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bir ö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renci</a:t>
            </a:r>
            <a:r>
              <a:rPr lang="tr-TR" altLang="tr-TR" b="1">
                <a:latin typeface="Verdana" panose="020B0604030504040204" pitchFamily="34" charset="0"/>
              </a:rPr>
              <a:t>nin sayısal alandan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latin typeface="Verdana" panose="020B0604030504040204" pitchFamily="34" charset="0"/>
              </a:rPr>
              <a:t>bir bölüm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kazanmas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beklemeyin. </a:t>
            </a:r>
            <a:endParaRPr lang="tr-TR" altLang="tr-TR" b="1">
              <a:latin typeface="Verdana" panose="020B0604030504040204" pitchFamily="34" charset="0"/>
            </a:endParaRPr>
          </a:p>
          <a:p>
            <a:endParaRPr lang="tr-TR" altLang="tr-TR" b="1">
              <a:latin typeface="Verdana" panose="020B0604030504040204" pitchFamily="34" charset="0"/>
            </a:endParaRPr>
          </a:p>
          <a:p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Beklentileriniz ile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unuzun yapabilecekleri birbiriyle uyumlu olursa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unuz daha az kayg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ayabilir.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914400"/>
            <a:ext cx="83058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Bu zor dönemde çocuklar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za anlay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ve destekleyici davran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Kayg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 yo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unla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mas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ile birlikte çocuklar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z kendilerini daha çaresiz ve çözümsüz hissedebilirler. </a:t>
            </a: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Daha önceden k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zmad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klar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eylere 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imdilerde daha sert tepkiler gösterebilirler. </a:t>
            </a: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tr-TR" altLang="tr-TR" sz="1200" b="1">
                <a:cs typeface="Times New Roman" panose="02020603050405020304" pitchFamily="18" charset="0"/>
              </a:rPr>
              <a:t/>
            </a:r>
            <a:br>
              <a:rPr lang="tr-TR" altLang="tr-TR" sz="1200" b="1">
                <a:cs typeface="Times New Roman" panose="02020603050405020304" pitchFamily="18" charset="0"/>
              </a:rPr>
            </a:br>
            <a:endParaRPr lang="tr-TR" alt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0" y="762000"/>
          <a:ext cx="2247900" cy="2743200"/>
        </p:xfrm>
        <a:graphic>
          <a:graphicData uri="http://schemas.openxmlformats.org/presentationml/2006/ole">
            <p:oleObj spid="_x0000_s12294" name="Clip" r:id="rId5" imgW="2712985" imgH="3310923" progId="">
              <p:embed/>
            </p:oleObj>
          </a:graphicData>
        </a:graphic>
      </p:graphicFrame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7800" y="2057400"/>
            <a:ext cx="7315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unuzu hiçbir zaman ba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ka çocuklarla k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yaslamay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tr-TR" altLang="tr-TR" b="1">
              <a:latin typeface="Verdana" panose="020B0604030504040204" pitchFamily="34" charset="0"/>
            </a:endParaRPr>
          </a:p>
          <a:p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0000"/>
                </a:solidFill>
              </a:rPr>
              <a:t>"</a:t>
            </a:r>
            <a:r>
              <a:rPr lang="tr-TR" altLang="tr-TR"/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Day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 k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z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latin typeface="Verdana" panose="020B0604030504040204" pitchFamily="34" charset="0"/>
              </a:rPr>
              <a:t>fen lisesine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girdi, sen de oraya girmelisin</a:t>
            </a:r>
            <a:r>
              <a:rPr lang="tr-TR" altLang="tr-TR" b="1">
                <a:solidFill>
                  <a:srgbClr val="000000"/>
                </a:solidFill>
              </a:rPr>
              <a:t>“,</a:t>
            </a:r>
            <a:r>
              <a:rPr lang="tr-TR" altLang="tr-TR" b="1">
                <a:latin typeface="Verdana" panose="020B0604030504040204" pitchFamily="34" charset="0"/>
              </a:rPr>
              <a:t> "Teyzenin kızı hukuk fakültesini kazandı, havasından yanına varılmıyor, aman bizi mahcup etme."</a:t>
            </a:r>
            <a:r>
              <a:rPr lang="tr-TR" altLang="tr-TR"/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vb. türünden yakla</a:t>
            </a:r>
            <a:r>
              <a:rPr lang="tr-TR" altLang="tr-TR" b="1">
                <a:latin typeface="Verdana" panose="020B0604030504040204" pitchFamily="34" charset="0"/>
              </a:rPr>
              <a:t>şı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mlar çocu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unuza zarar verebilir.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R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362200"/>
            <a:ext cx="784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a, 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navlar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 onun ki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ili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ini de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erlendiren bir ölçü olmad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ığı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kazanmak kadar kaybetmenin de hayat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 bir parças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oldu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u, hayat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 sonu olmad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ığı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anlat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lmal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r.</a:t>
            </a:r>
            <a:r>
              <a:rPr lang="tr-TR" altLang="tr-TR" sz="1400">
                <a:solidFill>
                  <a:srgbClr val="008000"/>
                </a:solidFill>
              </a:rPr>
              <a:t> 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643688" y="4038600"/>
          <a:ext cx="2500312" cy="2819400"/>
        </p:xfrm>
        <a:graphic>
          <a:graphicData uri="http://schemas.openxmlformats.org/presentationml/2006/ole">
            <p:oleObj spid="_x0000_s15366" name="Clip" r:id="rId5" imgW="4579545" imgH="6415889" progId="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28600" y="304800"/>
          <a:ext cx="3657600" cy="2111375"/>
        </p:xfrm>
        <a:graphic>
          <a:graphicData uri="http://schemas.openxmlformats.org/presentationml/2006/ole">
            <p:oleObj spid="_x0000_s15367" name="Clip" r:id="rId6" imgW="1836115" imgH="15691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NL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04800" y="4437063"/>
          <a:ext cx="2286000" cy="2420937"/>
        </p:xfrm>
        <a:graphic>
          <a:graphicData uri="http://schemas.openxmlformats.org/presentationml/2006/ole">
            <p:oleObj spid="_x0000_s13319" name="Klip" r:id="rId5" imgW="2316175" imgH="2186330" progId="">
              <p:embed/>
            </p:oleObj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55650" y="765175"/>
            <a:ext cx="77787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unuzu taktir edin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uzun,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sürekli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olumsuz yanlar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ını, yapamadıklarını vurgulamak yerine,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olumlu yanlar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görmek onun kendisine olumlu bakmas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kolayla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r.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tr-TR" altLang="tr-TR" b="1">
              <a:solidFill>
                <a:srgbClr val="008000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 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 ele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tirmek yerine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,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geçmişteki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onaylay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sz="120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Olumlu yanlarını ve çabalarını tespit ederek övün.</a:t>
            </a:r>
            <a:r>
              <a:rPr lang="tr-TR" altLang="tr-TR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NL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85800"/>
            <a:ext cx="82073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İyinin düşmanı mükemmeldir.Sizin beklentileriniz; çocuğunuzun mükemmel olması olabilir. Ancak bu, iyiye sevinip mutlu olmanıza engel olmamalıdır.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Öğrenci bir dönem okulda takdirname almamış olabilir ama bu onu aldığı teşekkür belgesinden dolayı tebrik etmeniz için bir engel değildir. Bu onu daha başarılı olma konusunda motive eder. </a:t>
            </a:r>
          </a:p>
          <a:p>
            <a:endParaRPr lang="tr-TR" altLang="tr-TR" b="1">
              <a:latin typeface="Verdana" panose="020B0604030504040204" pitchFamily="34" charset="0"/>
            </a:endParaRPr>
          </a:p>
          <a:p>
            <a:endParaRPr lang="tr-TR" altLang="tr-TR" b="1">
              <a:latin typeface="Verdana" panose="020B0604030504040204" pitchFamily="34" charset="0"/>
            </a:endParaRPr>
          </a:p>
        </p:txBody>
      </p:sp>
      <p:pic>
        <p:nvPicPr>
          <p:cNvPr id="20486" name="Picture 6" descr="j0344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975" y="3962400"/>
            <a:ext cx="26130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850" y="1196975"/>
            <a:ext cx="67627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Çocuk, konu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urken konu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asla bölünmemeli ve onun ad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na konu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ulmamal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r.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tr-TR" altLang="tr-TR" b="1">
              <a:solidFill>
                <a:srgbClr val="CC3300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solidFill>
                <a:srgbClr val="CC3300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Çocuk, söyledi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 veya hissetti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 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eyler için sorgulanmamal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“ bu 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ekilde hissetmemelisin” diyerek duygular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düzeltilmeye çal</a:t>
            </a:r>
            <a:r>
              <a:rPr lang="tr-TR" altLang="tr-TR" b="1">
                <a:latin typeface="Verdana" panose="020B0604030504040204" pitchFamily="34" charset="0"/>
              </a:rPr>
              <a:t>ışı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lmamal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endParaRPr lang="tr-TR" altLang="tr-TR" b="1">
              <a:latin typeface="Verdana" panose="020B0604030504040204" pitchFamily="34" charset="0"/>
            </a:endParaRPr>
          </a:p>
          <a:p>
            <a:r>
              <a:rPr lang="tr-TR" altLang="tr-TR" b="1">
                <a:latin typeface="Verdana" panose="020B0604030504040204" pitchFamily="34" charset="0"/>
              </a:rPr>
              <a:t>‘’Anne kazanamayacağım diye endişeleniyorum.’’ ‘’Kızım öyle düşünmemelisin, boşver.’’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288" y="1125538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Ö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renci s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navda ba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olamazsa ya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ayaca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durumu bir ceza gibi göstermeyin.</a:t>
            </a:r>
            <a:endParaRPr lang="tr-TR" altLang="tr-TR" b="1">
              <a:solidFill>
                <a:srgbClr val="008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tr-TR" altLang="tr-T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 eaLnBrk="0" hangingPunct="0"/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"E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er kazanamazsan, falan okula gidersin." gibi sözler onun gidece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 okulu, yapaca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</a:rPr>
              <a:t>ğı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i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</a:rPr>
              <a:t>ş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 sevmesine imkan b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</a:rPr>
              <a:t>ı</a:t>
            </a:r>
            <a:r>
              <a:rPr lang="tr-TR" altLang="tr-TR" b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rakmaz. </a:t>
            </a:r>
            <a:endParaRPr lang="tr-TR" altLang="tr-T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 eaLnBrk="0" hangingPunct="0"/>
            <a:endParaRPr lang="tr-TR" altLang="tr-T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0" hangingPunct="0"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Çocu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 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itim alabilmesi ve yararlanabilmesi ancak okulunu ve e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itimi sevmesiyle mümkündür.</a:t>
            </a:r>
            <a:r>
              <a:rPr lang="tr-TR" altLang="tr-TR" sz="22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tr-TR" altLang="tr-TR" sz="2200"/>
          </a:p>
        </p:txBody>
      </p:sp>
      <p:pic>
        <p:nvPicPr>
          <p:cNvPr id="17412" name="Picture 4" descr="j03587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86200"/>
            <a:ext cx="1828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boyasleepatdesks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4763" y="5387975"/>
            <a:ext cx="15192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peop00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51475"/>
            <a:ext cx="1752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750" y="836613"/>
            <a:ext cx="8135938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Kaygı, öğrenmenin ve öğrendiğini kullanmanın önündeki en önemli engeldir.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pPr algn="ctr"/>
            <a:endParaRPr lang="tr-TR" altLang="tr-TR" b="1">
              <a:solidFill>
                <a:srgbClr val="FFFF99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tr-TR" b="1">
                <a:solidFill>
                  <a:srgbClr val="000066"/>
                </a:solidFill>
                <a:latin typeface="Verdana" panose="020B0604030504040204" pitchFamily="34" charset="0"/>
              </a:rPr>
              <a:t>Kaygısı artan, sınava olduğundan farklı anlamlar veren öğrenciler için her sınav bir "Kriz"dir. Kendisini ispatlaması gereken, değerli olduğunu herkesin görmesi gereken ve mutlaka kazanılması gereken bir savaş. </a:t>
            </a:r>
          </a:p>
          <a:p>
            <a:pPr algn="ctr"/>
            <a:endParaRPr lang="tr-TR" altLang="tr-TR" b="1">
              <a:solidFill>
                <a:srgbClr val="000066"/>
              </a:solidFill>
              <a:latin typeface="Verdana" panose="020B0604030504040204" pitchFamily="34" charset="0"/>
            </a:endParaRPr>
          </a:p>
          <a:p>
            <a:pPr algn="ctr"/>
            <a:r>
              <a:rPr lang="tr-TR" altLang="tr-TR" b="1">
                <a:solidFill>
                  <a:srgbClr val="000066"/>
                </a:solidFill>
                <a:latin typeface="Verdana" panose="020B0604030504040204" pitchFamily="34" charset="0"/>
              </a:rPr>
              <a:t>Bu duygularla sınava hazırlanan genç, her bir sınavı, hatta her bir çalışma testini, kazanılması gereken bir savaş olarak görecek, yapamadığı her bir soruyu kaybedilmiş bir savaş olarak yorumlayacaktır.</a:t>
            </a:r>
            <a:r>
              <a:rPr lang="tr-TR" altLang="tr-TR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308850" y="4797425"/>
          <a:ext cx="1835150" cy="2060575"/>
        </p:xfrm>
        <a:graphic>
          <a:graphicData uri="http://schemas.openxmlformats.org/presentationml/2006/ole">
            <p:oleObj spid="_x0000_s19463" name="Clip" r:id="rId5" imgW="2385670" imgH="2371954" progId="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" y="457200"/>
            <a:ext cx="82089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Birbirinize bağlılığın amaç, sınavın araç olduğunu unutmayın. Çocuğunuzun ders çalışması ve sınavda başarılı olması uğruna onunla ilişkilerinizi tehlikeye atmayın.</a:t>
            </a:r>
            <a:r>
              <a:rPr lang="tr-TR" altLang="tr-TR" b="1">
                <a:latin typeface="Verdana" panose="020B0604030504040204" pitchFamily="34" charset="0"/>
              </a:rPr>
              <a:t>  </a:t>
            </a:r>
          </a:p>
          <a:p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Çocuğunuzun başarısı için maddi-manevi fedakarlık yaptığınız doğrudur.Karşılık beklemek de en doğal hakkınızdır. Çocuğunuz, gayret sarf ettiği halde eğer sonuç istediğiniz gibi değilse, elinden gelenin o kadar olduğunu  kabullenin.</a:t>
            </a:r>
          </a:p>
        </p:txBody>
      </p:sp>
      <p:pic>
        <p:nvPicPr>
          <p:cNvPr id="19462" name="Picture 6" descr="baba10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50825" y="4343400"/>
          <a:ext cx="1757363" cy="2514600"/>
        </p:xfrm>
        <a:graphic>
          <a:graphicData uri="http://schemas.openxmlformats.org/presentationml/2006/ole">
            <p:oleObj spid="_x0000_s21514" name="Photo Editor Photo" r:id="rId5" imgW="1333333" imgH="1428949" progId="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11188" y="549275"/>
            <a:ext cx="792003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Çocuğun değerini sınavdaki başarısıyla eş tutmak, sonuçlarla ilgili olarak korkutmak, tehdit etmek, "sen hele bir kazanama, o zaman görüşürüz" ya da, ‘’aile dostlarımızın hepsine rezil oluruz" gibi ifadeler gencin motivasyonunu değil kaygısını arttırır. </a:t>
            </a:r>
          </a:p>
          <a:p>
            <a:pPr>
              <a:buFontTx/>
              <a:buChar char="•"/>
            </a:pPr>
            <a:endParaRPr lang="tr-TR" altLang="tr-TR" b="1">
              <a:solidFill>
                <a:srgbClr val="008000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Çocuk, ailesinin ve başkalarının gözünde kendisinin değil, sınavdaki başarısının önemli olduğunu düşünür ve sınava gerçek dışı bir anlam yükler. </a:t>
            </a:r>
          </a:p>
          <a:p>
            <a:endParaRPr lang="tr-TR" altLang="tr-TR" b="1">
              <a:latin typeface="Verdana" panose="020B0604030504040204" pitchFamily="34" charset="0"/>
            </a:endParaRPr>
          </a:p>
        </p:txBody>
      </p:sp>
      <p:pic>
        <p:nvPicPr>
          <p:cNvPr id="21513" name="Picture 9" descr="j02321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8067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0" y="0"/>
          <a:ext cx="1752600" cy="1600200"/>
        </p:xfrm>
        <a:graphic>
          <a:graphicData uri="http://schemas.openxmlformats.org/presentationml/2006/ole">
            <p:oleObj spid="_x0000_s22537" name="Clip" r:id="rId5" imgW="2385670" imgH="2371954" progId="">
              <p:embed/>
            </p:oleObj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1066800"/>
            <a:ext cx="7848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“Sen bizim evladımızsın. Seni seviyoruz ve hep seveceğiz.” şeklinde açıklamalar yaparak öğrenci rahatlatılmalıdır.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Öğrenci, ailesinin sevgisini kazanmak için özel bir gayret sarf etmek zorunda olmadığını anlayacaktır. </a:t>
            </a: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Bu rahatlama, öğrencinin sınavda daha iyi performans göstermesini sağlayacaktır.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peOP08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350" y="3962400"/>
            <a:ext cx="15176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1000" y="685800"/>
            <a:ext cx="813593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altLang="tr-TR">
                <a:solidFill>
                  <a:srgbClr val="008000"/>
                </a:solidFill>
                <a:latin typeface="Verdana" panose="020B0604030504040204" pitchFamily="34" charset="0"/>
              </a:rPr>
              <a:t> Sınavlar sadece birer fırsattır. Bu fırsatların bir şekilde telafisi vardır.</a:t>
            </a:r>
            <a:r>
              <a:rPr lang="tr-TR" altLang="tr-TR">
                <a:latin typeface="Verdana" panose="020B0604030504040204" pitchFamily="34" charset="0"/>
              </a:rPr>
              <a:t> Aile, öğrenciye sınavın bir ölüm-kalım meselesi olmadığını, yararlanılması gereken bir fırsat olduğunu, bu fırsat kaçırılsa bile hayatta başka fırsatların onu beklediğini, bir kapı kapanırsa başka bir kapının açılacağını anlatmalıdır. </a:t>
            </a:r>
          </a:p>
          <a:p>
            <a:endParaRPr lang="tr-TR" altLang="tr-TR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>
                <a:solidFill>
                  <a:srgbClr val="008000"/>
                </a:solidFill>
                <a:latin typeface="Verdana" panose="020B0604030504040204" pitchFamily="34" charset="0"/>
              </a:rPr>
              <a:t> Öğrencinin de yapacağı, iyi niyetle ve elinden geldiğince sağlanan imkanları sınavlara hazırlık adına değerlendirmesidir.</a:t>
            </a:r>
            <a:r>
              <a:rPr lang="tr-TR" altLang="tr-TR">
                <a:latin typeface="Verdana" panose="020B0604030504040204" pitchFamily="34" charset="0"/>
              </a:rPr>
              <a:t> </a:t>
            </a:r>
          </a:p>
          <a:p>
            <a:endParaRPr lang="tr-TR" altLang="tr-TR">
              <a:latin typeface="Verdana" panose="020B0604030504040204" pitchFamily="34" charset="0"/>
            </a:endParaRPr>
          </a:p>
          <a:p>
            <a:endParaRPr lang="tr-TR" altLang="tr-TR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2209800"/>
            <a:ext cx="762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2800">
                <a:solidFill>
                  <a:srgbClr val="008000"/>
                </a:solidFill>
                <a:latin typeface="Verdana" panose="020B0604030504040204" pitchFamily="34" charset="0"/>
              </a:rPr>
              <a:t> Sorumluluklar yerine getirildikten sonra, sonuç ne olursa olsun “Hayırlısı buymuş” şeklinde düşünülmesi, en doğru ve makul olan davranış biçimidir.</a:t>
            </a:r>
            <a:r>
              <a:rPr lang="tr-TR" altLang="tr-TR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38917" name="Picture 5" descr="j02325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29000"/>
            <a:ext cx="1943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D:\BEN\AFİŞLERİMİZ\IMG-20200901-WA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89"/>
            <a:ext cx="4357718" cy="6163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16013" y="2276475"/>
            <a:ext cx="70564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tr-TR" altLang="tr-TR" sz="4000" b="1">
                <a:solidFill>
                  <a:srgbClr val="CC3300"/>
                </a:solidFill>
                <a:latin typeface="Trebuchet MS" panose="020B0603020202020204" pitchFamily="34" charset="0"/>
              </a:rPr>
              <a:t>ÇOCUĞUN KAYGISINI AZALTMAYA YÖNELİK ÖNERİLER</a:t>
            </a:r>
          </a:p>
        </p:txBody>
      </p:sp>
      <p:pic>
        <p:nvPicPr>
          <p:cNvPr id="24581" name="Picture 5" descr="BD052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0"/>
            <a:ext cx="3200400" cy="2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kayg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5146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86" name="Slide" r:id="rId5" imgW="4572000" imgH="3429000" progId="PowerPoint.Slide.8">
              <p:embed/>
            </p:oleObj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62275" y="2382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962275" y="2382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11188" y="1595438"/>
            <a:ext cx="813752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Yoğun kaygı yaşayan kişiler geleceği düşünmekten bugünü kullanamazlar. </a:t>
            </a:r>
            <a:r>
              <a:rPr lang="tr-TR" altLang="tr-TR" b="1">
                <a:solidFill>
                  <a:srgbClr val="CC3300"/>
                </a:solidFill>
                <a:latin typeface="Verdana" panose="020B0604030504040204" pitchFamily="34" charset="0"/>
              </a:rPr>
              <a:t>Sizin sınav sonucu ile aşırı meşgul olmanız, çocuğunuzun da bu yönde meşguliyetini arttıracaktır.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</a:p>
          <a:p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Çocuğunuza yardımcı olmak için çocuğunuzun bugünkü yaptıkları ile ilgilenebilirsiniz.</a:t>
            </a:r>
            <a:r>
              <a:rPr lang="tr-TR" altLang="tr-TR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18439" name="Picture 7" descr="j02920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2113" y="3505200"/>
            <a:ext cx="240188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85275" cy="6889750"/>
        </p:xfrm>
        <a:graphic>
          <a:graphicData uri="http://schemas.openxmlformats.org/presentationml/2006/ole">
            <p:oleObj spid="_x0000_s4101" name="Slide" r:id="rId4" imgW="4657725" imgH="3494088" progId="PowerPoint.Slide.8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 flipH="1">
          <a:off x="7086600" y="4419600"/>
          <a:ext cx="2057400" cy="2438400"/>
        </p:xfrm>
        <a:graphic>
          <a:graphicData uri="http://schemas.openxmlformats.org/presentationml/2006/ole">
            <p:oleObj spid="_x0000_s4102" name="Clip" r:id="rId5" imgW="1780337" imgH="18772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914400"/>
            <a:ext cx="7924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En az 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 kadar net yapmal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n. </a:t>
            </a:r>
            <a:r>
              <a:rPr lang="tr-TR" altLang="tr-TR" b="1">
                <a:latin typeface="Verdana" panose="020B0604030504040204" pitchFamily="34" charset="0"/>
              </a:rPr>
              <a:t>‘’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Kimya ve biyolojiden ful yapmal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</a:rPr>
              <a:t>’’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Ba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olmal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 b="1">
                <a:latin typeface="Verdana" panose="020B0604030504040204" pitchFamily="34" charset="0"/>
              </a:rPr>
              <a:t>’’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Kendini dersine vermelisin. </a:t>
            </a:r>
            <a:r>
              <a:rPr lang="tr-TR" altLang="tr-TR" b="1"/>
              <a:t>’’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Bu y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 mutlaka kazanmal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’’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vb. türünden zorunluluk ifade eden cümleler ö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rencinin kayg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 artmas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na neden olmaktad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r. </a:t>
            </a: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Bu tür zorunluluk ifade eden sözleri mümkün oldu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unca az kullanmaya çal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ışı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n.</a:t>
            </a:r>
            <a:r>
              <a:rPr lang="tr-TR" altLang="tr-TR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125" name="Picture 5" descr="j0292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5613"/>
            <a:ext cx="30416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Çocuklarınıza tekrar tekrar d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ers çal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ış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demeyin.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Sorumlulu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unu bilen ve sınavlara haz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rlanan ö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renciler için ailelerin uyar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na ihtiyaç yoktur. </a:t>
            </a: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latin typeface="Verdana" panose="020B0604030504040204" pitchFamily="34" charset="0"/>
              </a:rPr>
              <a:t>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Baz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ö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renciler bu nedenle kendisi için de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il ailesi için ders çal</a:t>
            </a:r>
            <a:r>
              <a:rPr lang="tr-TR" altLang="tr-TR" b="1">
                <a:latin typeface="Verdana" panose="020B0604030504040204" pitchFamily="34" charset="0"/>
              </a:rPr>
              <a:t>ış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mas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gerekti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i dü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üncesine kap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p daha yo</a:t>
            </a:r>
            <a:r>
              <a:rPr lang="tr-TR" altLang="tr-TR" b="1">
                <a:latin typeface="Verdana" panose="020B0604030504040204" pitchFamily="34" charset="0"/>
              </a:rPr>
              <a:t>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un kayg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hissedebilir. Ya da ailesine tepki göstererek ders çal</a:t>
            </a:r>
            <a:r>
              <a:rPr lang="tr-TR" altLang="tr-TR" b="1">
                <a:latin typeface="Verdana" panose="020B0604030504040204" pitchFamily="34" charset="0"/>
              </a:rPr>
              <a:t>ış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may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aksatabilir.</a:t>
            </a:r>
            <a:r>
              <a:rPr lang="tr-TR" altLang="tr-TR">
                <a:solidFill>
                  <a:srgbClr val="0066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905000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</a:rPr>
              <a:t> </a:t>
            </a:r>
            <a:r>
              <a:rPr lang="tr-TR" altLang="tr-TR" b="1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Negatif motivasyondan uzak durun.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b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Baz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 anne babalar çocuklar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 motivasyonunu art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rmak için; “bu gidi</a:t>
            </a:r>
            <a:r>
              <a:rPr lang="tr-TR" altLang="tr-TR" b="1">
                <a:latin typeface="Verdana" panose="020B0604030504040204" pitchFamily="34" charset="0"/>
              </a:rPr>
              <a:t>ş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le sen asla kazanamazsın”, “yata yata s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nav kazan</a:t>
            </a:r>
            <a:r>
              <a:rPr lang="tr-TR" altLang="tr-TR" b="1">
                <a:latin typeface="Verdana" panose="020B0604030504040204" pitchFamily="34" charset="0"/>
              </a:rPr>
              <a:t>ı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lmaz” </a:t>
            </a:r>
            <a:r>
              <a:rPr lang="tr-TR" altLang="tr-TR" b="1">
                <a:latin typeface="Verdana" panose="020B0604030504040204" pitchFamily="34" charset="0"/>
              </a:rPr>
              <a:t>“bu kadar çalışmayla kazanamazsın“,</a:t>
            </a:r>
            <a:r>
              <a:rPr lang="tr-TR" altLang="tr-TR"/>
              <a:t> </a:t>
            </a:r>
            <a:r>
              <a:rPr lang="tr-TR" altLang="tr-TR" b="1">
                <a:latin typeface="Verdana" panose="020B0604030504040204" pitchFamily="34" charset="0"/>
              </a:rPr>
              <a:t>“bu kafayla gidersen zor kazanırsın</a:t>
            </a:r>
            <a:r>
              <a:rPr lang="tr-TR" altLang="tr-TR"/>
              <a:t>" </a:t>
            </a:r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>gibi sözler söylerler. </a:t>
            </a:r>
            <a:endParaRPr lang="tr-TR" altLang="tr-TR" b="1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tr-TR" altLang="tr-TR" b="1">
              <a:latin typeface="Verdana" panose="020B0604030504040204" pitchFamily="34" charset="0"/>
            </a:endParaRPr>
          </a:p>
          <a:p>
            <a: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tr-TR" altLang="tr-TR" b="1">
                <a:latin typeface="Verdana" panose="020B0604030504040204" pitchFamily="34" charset="0"/>
                <a:cs typeface="Times New Roman" panose="02020603050405020304" pitchFamily="18" charset="0"/>
              </a:rPr>
            </a:br>
            <a:endParaRPr lang="tr-TR" altLang="tr-TR" b="1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839</Words>
  <Application>Microsoft Office PowerPoint</Application>
  <PresentationFormat>Ekran Gösterisi (4:3)</PresentationFormat>
  <Paragraphs>96</Paragraphs>
  <Slides>25</Slides>
  <Notes>24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4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Varsayılan Tasarım</vt:lpstr>
      <vt:lpstr>Slide</vt:lpstr>
      <vt:lpstr>Clip</vt:lpstr>
      <vt:lpstr>Klip</vt:lpstr>
      <vt:lpstr>Photo Editor Photo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.</dc:creator>
  <cp:lastModifiedBy>badman</cp:lastModifiedBy>
  <cp:revision>154</cp:revision>
  <dcterms:created xsi:type="dcterms:W3CDTF">2025-05-03T11:15:01Z</dcterms:created>
  <dcterms:modified xsi:type="dcterms:W3CDTF">2021-05-18T09:25:17Z</dcterms:modified>
</cp:coreProperties>
</file>